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70" r:id="rId3"/>
    <p:sldId id="295" r:id="rId4"/>
    <p:sldId id="289" r:id="rId5"/>
    <p:sldId id="256" r:id="rId6"/>
    <p:sldId id="293" r:id="rId7"/>
    <p:sldId id="262" r:id="rId8"/>
    <p:sldId id="294" r:id="rId9"/>
    <p:sldId id="292" r:id="rId10"/>
    <p:sldId id="298" r:id="rId11"/>
    <p:sldId id="299" r:id="rId12"/>
    <p:sldId id="309" r:id="rId13"/>
    <p:sldId id="276" r:id="rId14"/>
    <p:sldId id="297" r:id="rId15"/>
    <p:sldId id="300" r:id="rId16"/>
    <p:sldId id="303" r:id="rId17"/>
    <p:sldId id="304" r:id="rId18"/>
    <p:sldId id="305" r:id="rId19"/>
    <p:sldId id="302" r:id="rId20"/>
    <p:sldId id="301" r:id="rId21"/>
    <p:sldId id="281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130" autoAdjust="0"/>
    <p:restoredTop sz="93553" autoAdjust="0"/>
  </p:normalViewPr>
  <p:slideViewPr>
    <p:cSldViewPr>
      <p:cViewPr varScale="1">
        <p:scale>
          <a:sx n="77" d="100"/>
          <a:sy n="77" d="100"/>
        </p:scale>
        <p:origin x="62" y="78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09558" y="285750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285750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285750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1768" y="285750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0" cap="all" spc="0" baseline="0">
                <a:effectLst>
                  <a:reflection blurRad="12700" stA="34000" endA="740" endPos="53000" dir="5400000" sy="-100000" algn="bl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79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685800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19150"/>
            <a:ext cx="7772400" cy="41148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lnSpc>
                <a:spcPct val="80000"/>
              </a:lnSpc>
              <a:spcBef>
                <a:spcPts val="0"/>
              </a:spcBef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lnSpc>
                <a:spcPct val="80000"/>
              </a:lnSpc>
              <a:spcBef>
                <a:spcPts val="0"/>
              </a:spcBef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80000"/>
              </a:lnSpc>
              <a:spcBef>
                <a:spcPts val="0"/>
              </a:spcBef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80000"/>
              </a:lnSpc>
              <a:spcBef>
                <a:spcPts val="0"/>
              </a:spcBef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4"/>
            <a:ext cx="2133600" cy="273844"/>
          </a:xfrm>
        </p:spPr>
        <p:txBody>
          <a:bodyPr/>
          <a:lstStyle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4"/>
            <a:ext cx="5562600" cy="273844"/>
          </a:xfrm>
        </p:spPr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4"/>
            <a:ext cx="457200" cy="273844"/>
          </a:xfrm>
        </p:spPr>
        <p:txBody>
          <a:bodyPr/>
          <a:lstStyle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209550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209550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209550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1768" y="209550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09550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123950"/>
            <a:ext cx="7772400" cy="36427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F336010D-30FC-4CA5-93B0-5EF264C63DB3}" type="datetimeFigureOut">
              <a:rPr lang="en-US" smtClean="0"/>
              <a:pPr/>
              <a:t>6/3/2015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DC49AA1-7351-4E92-B03D-FBE771557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Tahoma" pitchFamily="34" charset="0"/>
          <a:ea typeface="Tahoma" pitchFamily="34" charset="0"/>
          <a:cs typeface="Tahoma" pitchFamily="34" charset="0"/>
        </a:defRPr>
      </a:lvl1pPr>
      <a:extLst/>
    </p:titleStyle>
    <p:bodyStyle>
      <a:lvl1pPr marL="411480" indent="-342900" algn="l" rtl="0" eaLnBrk="1" latinLnBrk="0" hangingPunct="1">
        <a:lnSpc>
          <a:spcPct val="80000"/>
        </a:lnSpc>
        <a:spcBef>
          <a:spcPts val="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0664" indent="-285750" algn="l" rtl="0" eaLnBrk="1" latinLnBrk="0" hangingPunct="1">
        <a:lnSpc>
          <a:spcPct val="80000"/>
        </a:lnSpc>
        <a:spcBef>
          <a:spcPts val="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996696" indent="-228600" algn="l" rtl="0" eaLnBrk="1" latinLnBrk="0" hangingPunct="1">
        <a:lnSpc>
          <a:spcPct val="80000"/>
        </a:lnSpc>
        <a:spcBef>
          <a:spcPts val="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261872" indent="-228600" algn="l" rtl="0" eaLnBrk="1" latinLnBrk="0" hangingPunct="1">
        <a:lnSpc>
          <a:spcPct val="80000"/>
        </a:lnSpc>
        <a:spcBef>
          <a:spcPts val="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481328" indent="-210312" algn="l" rtl="0" eaLnBrk="1" latinLnBrk="0" hangingPunct="1">
        <a:lnSpc>
          <a:spcPct val="80000"/>
        </a:lnSpc>
        <a:spcBef>
          <a:spcPts val="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hyperlink" Target="mailto:rshaw@micd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8" y="0"/>
            <a:ext cx="6858000" cy="50026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6376" y="-19050"/>
            <a:ext cx="5317098" cy="1676400"/>
          </a:xfrm>
          <a:prstGeom prst="rect">
            <a:avLst/>
          </a:prstGeom>
          <a:solidFill>
            <a:srgbClr val="7E151D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600" y="2344764"/>
            <a:ext cx="5200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dirty="0" smtClean="0">
                <a:solidFill>
                  <a:schemeClr val="accent1">
                    <a:lumMod val="50000"/>
                  </a:schemeClr>
                </a:solidFill>
                <a:latin typeface="Cambria"/>
                <a:cs typeface="Cambria"/>
              </a:rPr>
              <a:t>   </a:t>
            </a:r>
            <a:endParaRPr lang="en-US" sz="3750" dirty="0">
              <a:solidFill>
                <a:schemeClr val="accent1">
                  <a:lumMod val="5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858619"/>
            <a:ext cx="545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McDonnell Hall and Brauer </a:t>
            </a:r>
            <a:r>
              <a:rPr lang="en-US" b="1" dirty="0" smtClean="0">
                <a:solidFill>
                  <a:srgbClr val="FFFFFF"/>
                </a:solidFill>
              </a:rPr>
              <a:t>Hall </a:t>
            </a:r>
          </a:p>
          <a:p>
            <a:pPr algn="ctr"/>
            <a:r>
              <a:rPr lang="en-US" b="1" dirty="0" smtClean="0">
                <a:solidFill>
                  <a:srgbClr val="FFFFFF"/>
                </a:solidFill>
              </a:rPr>
              <a:t>Rainwater Harvesting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9" name="Picture 18" descr="MICDSLogotypeWHIT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5"/>
          <a:stretch/>
        </p:blipFill>
        <p:spPr>
          <a:xfrm>
            <a:off x="2990850" y="133350"/>
            <a:ext cx="2343150" cy="601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77" y="-95250"/>
            <a:ext cx="191672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8562" cy="541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5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7685" y="577850"/>
            <a:ext cx="5384800" cy="40386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488656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Water collection process</a:t>
            </a:r>
          </a:p>
          <a:p>
            <a:r>
              <a:rPr lang="en-US" dirty="0" smtClean="0"/>
              <a:t>Day Tank</a:t>
            </a:r>
          </a:p>
          <a:p>
            <a:r>
              <a:rPr lang="en-US" dirty="0" smtClean="0"/>
              <a:t>Water treatment</a:t>
            </a:r>
          </a:p>
          <a:p>
            <a:r>
              <a:rPr lang="en-US" dirty="0" smtClean="0"/>
              <a:t>Water distribution</a:t>
            </a:r>
          </a:p>
          <a:p>
            <a:pPr lvl="1"/>
            <a:r>
              <a:rPr lang="en-US" dirty="0" smtClean="0"/>
              <a:t>Restrooms</a:t>
            </a:r>
          </a:p>
          <a:p>
            <a:pPr lvl="1"/>
            <a:r>
              <a:rPr lang="en-US" dirty="0" smtClean="0"/>
              <a:t>GH Evaporative Cooling</a:t>
            </a:r>
          </a:p>
          <a:p>
            <a:r>
              <a:rPr lang="en-US" dirty="0" smtClean="0"/>
              <a:t>Low Water Levels</a:t>
            </a:r>
          </a:p>
          <a:p>
            <a:r>
              <a:rPr lang="en-US" dirty="0" smtClean="0"/>
              <a:t>High Water Levels</a:t>
            </a:r>
          </a:p>
          <a:p>
            <a:r>
              <a:rPr lang="en-US" dirty="0" smtClean="0"/>
              <a:t>Power failure</a:t>
            </a:r>
          </a:p>
          <a:p>
            <a:pPr marL="6858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284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14080"/>
            <a:ext cx="8156448" cy="582930"/>
          </a:xfrm>
        </p:spPr>
        <p:txBody>
          <a:bodyPr/>
          <a:lstStyle/>
          <a:p>
            <a:r>
              <a:rPr lang="en-US" dirty="0" smtClean="0"/>
              <a:t>Day Tank Room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12785"/>
            <a:ext cx="6743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70" y="76200"/>
            <a:ext cx="7772400" cy="685800"/>
          </a:xfrm>
        </p:spPr>
        <p:txBody>
          <a:bodyPr/>
          <a:lstStyle/>
          <a:p>
            <a:r>
              <a:rPr lang="en-US" dirty="0" smtClean="0"/>
              <a:t>Water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62000"/>
            <a:ext cx="8305800" cy="36427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Innovative </a:t>
            </a:r>
            <a:r>
              <a:rPr lang="en-US" sz="2800" dirty="0" smtClean="0"/>
              <a:t>Wastewater Technologies</a:t>
            </a:r>
          </a:p>
          <a:p>
            <a:r>
              <a:rPr lang="en-US" sz="2800" dirty="0" smtClean="0"/>
              <a:t>Water Use Reduction</a:t>
            </a:r>
          </a:p>
          <a:p>
            <a:r>
              <a:rPr lang="en-US" sz="2800" dirty="0" smtClean="0"/>
              <a:t>Operation/Maintenance </a:t>
            </a:r>
          </a:p>
          <a:p>
            <a:r>
              <a:rPr lang="en-US" sz="2800" dirty="0" smtClean="0"/>
              <a:t>Other things </a:t>
            </a:r>
            <a:r>
              <a:rPr lang="en-US" sz="2800" dirty="0"/>
              <a:t>we have learned…</a:t>
            </a: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5" name="Picture 4" descr="BL2_1197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76800" y="2166515"/>
            <a:ext cx="4489174" cy="2996035"/>
          </a:xfrm>
          <a:prstGeom prst="rect">
            <a:avLst/>
          </a:prstGeom>
        </p:spPr>
      </p:pic>
      <p:pic>
        <p:nvPicPr>
          <p:cNvPr id="6" name="Picture 5" descr="BL2_1152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62000" y="2757806"/>
            <a:ext cx="3124200" cy="2085064"/>
          </a:xfrm>
          <a:prstGeom prst="rect">
            <a:avLst/>
          </a:prstGeom>
        </p:spPr>
      </p:pic>
      <p:pic>
        <p:nvPicPr>
          <p:cNvPr id="11" name="Picture 10" descr="BL3_0260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-5792360" y="762000"/>
            <a:ext cx="106796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JK12 Science Department, Chair</a:t>
            </a:r>
          </a:p>
          <a:p>
            <a:r>
              <a:rPr lang="en-US" dirty="0" smtClean="0"/>
              <a:t>Environmental Programs Director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Shaw</a:t>
            </a:r>
            <a:endParaRPr lang="en-US" dirty="0"/>
          </a:p>
        </p:txBody>
      </p:sp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45082"/>
            <a:ext cx="3060268" cy="306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4629150"/>
            <a:ext cx="58374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/>
                </a:solidFill>
              </a:rPr>
              <a:t>A BIG DEAL</a:t>
            </a:r>
            <a:endParaRPr lang="en-US" sz="2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29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83" y="133350"/>
            <a:ext cx="7772400" cy="685800"/>
          </a:xfrm>
        </p:spPr>
        <p:txBody>
          <a:bodyPr/>
          <a:lstStyle/>
          <a:p>
            <a:r>
              <a:rPr lang="en-US" spc="0" dirty="0" smtClean="0"/>
              <a:t>STEM </a:t>
            </a:r>
            <a:r>
              <a:rPr lang="en-US" spc="0" dirty="0"/>
              <a:t>Curriculum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6232"/>
            <a:ext cx="7772400" cy="3642720"/>
          </a:xfrm>
        </p:spPr>
        <p:txBody>
          <a:bodyPr>
            <a:noAutofit/>
          </a:bodyPr>
          <a:lstStyle/>
          <a:p>
            <a:r>
              <a:rPr lang="en-US" sz="2800" spc="-100" dirty="0" smtClean="0"/>
              <a:t>Features</a:t>
            </a:r>
            <a:r>
              <a:rPr lang="en-US" sz="2800" spc="-100" dirty="0" smtClean="0"/>
              <a:t>:</a:t>
            </a:r>
          </a:p>
          <a:p>
            <a:r>
              <a:rPr lang="en-US" sz="2800" spc="-100" dirty="0" smtClean="0"/>
              <a:t>Advance Placement Environmental Science Home Design</a:t>
            </a:r>
          </a:p>
          <a:p>
            <a:r>
              <a:rPr lang="en-US" sz="2800" spc="-100" dirty="0" smtClean="0"/>
              <a:t>Several Math and Science Classes use the dashboard data for real world data crunching</a:t>
            </a:r>
          </a:p>
          <a:p>
            <a:r>
              <a:rPr lang="en-US" sz="2800" spc="-100" dirty="0" smtClean="0"/>
              <a:t>Several Science Classes compare the weather to PV production vs. Water collection</a:t>
            </a:r>
          </a:p>
          <a:p>
            <a:r>
              <a:rPr lang="en-US" sz="2800" spc="-100" dirty="0" smtClean="0"/>
              <a:t>City Action Project: STEM Building used as living example of LEED Design</a:t>
            </a:r>
          </a:p>
          <a:p>
            <a:r>
              <a:rPr lang="en-US" sz="2800" spc="-100" dirty="0" smtClean="0"/>
              <a:t>UV light and Solar Pasteurization</a:t>
            </a:r>
          </a:p>
          <a:p>
            <a:endParaRPr lang="en-US" sz="2800" spc="-100" dirty="0" smtClean="0"/>
          </a:p>
        </p:txBody>
      </p:sp>
    </p:spTree>
    <p:extLst>
      <p:ext uri="{BB962C8B-B14F-4D97-AF65-F5344CB8AC3E}">
        <p14:creationId xmlns:p14="http://schemas.microsoft.com/office/powerpoint/2010/main" val="7439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83" y="133350"/>
            <a:ext cx="7772400" cy="685800"/>
          </a:xfrm>
        </p:spPr>
        <p:txBody>
          <a:bodyPr/>
          <a:lstStyle/>
          <a:p>
            <a:r>
              <a:rPr lang="en-US" spc="0" dirty="0" smtClean="0"/>
              <a:t>STEM </a:t>
            </a:r>
            <a:r>
              <a:rPr lang="en-US" spc="0" dirty="0"/>
              <a:t>Curriculum</a:t>
            </a:r>
            <a:endParaRPr lang="en-US" spc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06" y="996950"/>
            <a:ext cx="5462587" cy="3641725"/>
          </a:xfrm>
        </p:spPr>
      </p:pic>
    </p:spTree>
    <p:extLst>
      <p:ext uri="{BB962C8B-B14F-4D97-AF65-F5344CB8AC3E}">
        <p14:creationId xmlns:p14="http://schemas.microsoft.com/office/powerpoint/2010/main" val="3473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8" y="819150"/>
            <a:ext cx="6164003" cy="4114800"/>
          </a:xfrm>
        </p:spPr>
      </p:pic>
    </p:spTree>
    <p:extLst>
      <p:ext uri="{BB962C8B-B14F-4D97-AF65-F5344CB8AC3E}">
        <p14:creationId xmlns:p14="http://schemas.microsoft.com/office/powerpoint/2010/main" val="23455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Quality Testing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1679687"/>
            <a:ext cx="4038600" cy="2690588"/>
          </a:xfrm>
        </p:spPr>
      </p:pic>
      <p:pic>
        <p:nvPicPr>
          <p:cNvPr id="7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38" y="1679687"/>
            <a:ext cx="4038600" cy="2690588"/>
          </a:xfrm>
        </p:spPr>
      </p:pic>
    </p:spTree>
    <p:extLst>
      <p:ext uri="{BB962C8B-B14F-4D97-AF65-F5344CB8AC3E}">
        <p14:creationId xmlns:p14="http://schemas.microsoft.com/office/powerpoint/2010/main" val="8199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21" y="2019300"/>
            <a:ext cx="5561762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83" y="133350"/>
            <a:ext cx="7772400" cy="685800"/>
          </a:xfrm>
        </p:spPr>
        <p:txBody>
          <a:bodyPr/>
          <a:lstStyle/>
          <a:p>
            <a:r>
              <a:rPr lang="en-US" spc="0" dirty="0" smtClean="0"/>
              <a:t>STEM Facility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19150"/>
            <a:ext cx="8534400" cy="3642720"/>
          </a:xfrm>
        </p:spPr>
        <p:txBody>
          <a:bodyPr>
            <a:noAutofit/>
          </a:bodyPr>
          <a:lstStyle/>
          <a:p>
            <a:r>
              <a:rPr lang="en-US" sz="2800" spc="-100" dirty="0" smtClean="0"/>
              <a:t>Hosting </a:t>
            </a:r>
            <a:r>
              <a:rPr lang="en-US" sz="2800" spc="-100" dirty="0"/>
              <a:t>several community meetings and </a:t>
            </a:r>
            <a:r>
              <a:rPr lang="en-US" sz="2800" spc="-100" dirty="0" smtClean="0"/>
              <a:t>Sustainability </a:t>
            </a:r>
            <a:r>
              <a:rPr lang="en-US" sz="2800" spc="-100" dirty="0"/>
              <a:t>Institutes</a:t>
            </a:r>
          </a:p>
          <a:p>
            <a:r>
              <a:rPr lang="en-US" sz="2800" spc="-100" dirty="0"/>
              <a:t>Hosted 40+ Schools interested in our building design</a:t>
            </a:r>
            <a:r>
              <a:rPr lang="en-US" sz="2800" spc="-100" dirty="0" smtClean="0"/>
              <a:t>.</a:t>
            </a:r>
          </a:p>
          <a:p>
            <a:r>
              <a:rPr lang="en-US" sz="2800" spc="-100" dirty="0" smtClean="0"/>
              <a:t>And counting…  </a:t>
            </a:r>
            <a:endParaRPr lang="en-US" sz="2800" spc="-100" dirty="0"/>
          </a:p>
          <a:p>
            <a:endParaRPr lang="en-US" sz="2800" spc="-100" dirty="0" smtClean="0"/>
          </a:p>
        </p:txBody>
      </p:sp>
    </p:spTree>
    <p:extLst>
      <p:ext uri="{BB962C8B-B14F-4D97-AF65-F5344CB8AC3E}">
        <p14:creationId xmlns:p14="http://schemas.microsoft.com/office/powerpoint/2010/main" val="28198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8860"/>
            <a:ext cx="8229600" cy="685800"/>
          </a:xfrm>
        </p:spPr>
        <p:txBody>
          <a:bodyPr/>
          <a:lstStyle/>
          <a:p>
            <a:r>
              <a:rPr lang="en-US" spc="0" dirty="0" smtClean="0"/>
              <a:t>STEM Building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94169"/>
            <a:ext cx="7772400" cy="3642720"/>
          </a:xfrm>
        </p:spPr>
        <p:txBody>
          <a:bodyPr>
            <a:noAutofit/>
          </a:bodyPr>
          <a:lstStyle/>
          <a:p>
            <a:r>
              <a:rPr lang="en-US" sz="2800" spc="-100" dirty="0" smtClean="0"/>
              <a:t>Features: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800-seat auditorium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1,200 SF greenhouse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19 Classrooms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11 Labs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Robotics</a:t>
            </a:r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Student </a:t>
            </a:r>
            <a:r>
              <a:rPr lang="en-US" sz="2800" spc="-100" dirty="0" smtClean="0"/>
              <a:t>Commons</a:t>
            </a:r>
            <a:endParaRPr lang="en-US" sz="2800" spc="-100" dirty="0" smtClean="0"/>
          </a:p>
          <a:p>
            <a:pPr lvl="1">
              <a:buClr>
                <a:schemeClr val="tx2"/>
              </a:buClr>
            </a:pPr>
            <a:r>
              <a:rPr lang="en-US" sz="2800" spc="-100" dirty="0" smtClean="0"/>
              <a:t>Faculty offices</a:t>
            </a:r>
          </a:p>
        </p:txBody>
      </p:sp>
      <p:pic>
        <p:nvPicPr>
          <p:cNvPr id="4" name="Picture 3" descr="BL2_1172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172200" y="902790"/>
            <a:ext cx="2589063" cy="1727918"/>
          </a:xfrm>
          <a:prstGeom prst="rect">
            <a:avLst/>
          </a:prstGeom>
        </p:spPr>
      </p:pic>
      <p:pic>
        <p:nvPicPr>
          <p:cNvPr id="5" name="Picture 4" descr="BL2_119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456298" y="2800350"/>
            <a:ext cx="4535302" cy="2094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878"/>
            <a:ext cx="7010400" cy="5113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79949"/>
            <a:ext cx="7772400" cy="685800"/>
          </a:xfrm>
        </p:spPr>
        <p:txBody>
          <a:bodyPr/>
          <a:lstStyle/>
          <a:p>
            <a:r>
              <a:rPr lang="en-US" spc="0" dirty="0" smtClean="0"/>
              <a:t>Field Trip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758698"/>
            <a:ext cx="7772400" cy="3642720"/>
          </a:xfrm>
        </p:spPr>
        <p:txBody>
          <a:bodyPr>
            <a:noAutofit/>
          </a:bodyPr>
          <a:lstStyle/>
          <a:p>
            <a:r>
              <a:rPr lang="en-US" sz="2800" spc="-100" dirty="0" smtClean="0"/>
              <a:t>Vortex</a:t>
            </a:r>
          </a:p>
          <a:p>
            <a:r>
              <a:rPr lang="en-US" sz="2800" spc="-100" dirty="0" smtClean="0"/>
              <a:t>Day Tank Room</a:t>
            </a:r>
          </a:p>
          <a:p>
            <a:r>
              <a:rPr lang="en-US" sz="2800" spc="-100" dirty="0" smtClean="0"/>
              <a:t>Greenhouse Evaporative Cooler</a:t>
            </a:r>
          </a:p>
          <a:p>
            <a:r>
              <a:rPr lang="en-US" sz="2800" spc="-100" dirty="0" smtClean="0"/>
              <a:t>Reflection Pool/Water Feature</a:t>
            </a:r>
          </a:p>
          <a:p>
            <a:r>
              <a:rPr lang="en-US" sz="2800" spc="-100" dirty="0" smtClean="0"/>
              <a:t>Bioswale</a:t>
            </a:r>
            <a:endParaRPr lang="en-US" sz="2800" spc="-100" dirty="0" smtClean="0"/>
          </a:p>
          <a:p>
            <a:endParaRPr lang="en-US" sz="2800" spc="-100" dirty="0" smtClean="0"/>
          </a:p>
        </p:txBody>
      </p:sp>
    </p:spTree>
    <p:extLst>
      <p:ext uri="{BB962C8B-B14F-4D97-AF65-F5344CB8AC3E}">
        <p14:creationId xmlns:p14="http://schemas.microsoft.com/office/powerpoint/2010/main" val="2352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712" y="323579"/>
            <a:ext cx="7772400" cy="685800"/>
          </a:xfrm>
        </p:spPr>
        <p:txBody>
          <a:bodyPr/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04950"/>
            <a:ext cx="7772400" cy="1143000"/>
          </a:xfrm>
        </p:spPr>
        <p:txBody>
          <a:bodyPr/>
          <a:lstStyle/>
          <a:p>
            <a:r>
              <a:rPr lang="en-US" dirty="0" smtClean="0"/>
              <a:t>Please contact us for more information</a:t>
            </a:r>
          </a:p>
          <a:p>
            <a:r>
              <a:rPr lang="en-US" dirty="0" smtClean="0">
                <a:hlinkClick r:id="rId2"/>
              </a:rPr>
              <a:t>rshaw@micds.org</a:t>
            </a:r>
            <a:endParaRPr lang="en-US" dirty="0" smtClean="0"/>
          </a:p>
        </p:txBody>
      </p:sp>
      <p:pic>
        <p:nvPicPr>
          <p:cNvPr id="4" name="Picture 3" descr="BL2_1148 small 150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143000" y="4019550"/>
            <a:ext cx="1369644" cy="914400"/>
          </a:xfrm>
          <a:prstGeom prst="rect">
            <a:avLst/>
          </a:prstGeom>
        </p:spPr>
      </p:pic>
      <p:pic>
        <p:nvPicPr>
          <p:cNvPr id="5" name="Picture 4" descr="BL2_1142 small 150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743199" y="4019550"/>
            <a:ext cx="1369643" cy="914400"/>
          </a:xfrm>
          <a:prstGeom prst="rect">
            <a:avLst/>
          </a:prstGeom>
        </p:spPr>
      </p:pic>
      <p:pic>
        <p:nvPicPr>
          <p:cNvPr id="6" name="Content Placeholder 3" descr="BL2_1136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143000" y="2952750"/>
            <a:ext cx="1370111" cy="914400"/>
          </a:xfrm>
          <a:prstGeom prst="rect">
            <a:avLst/>
          </a:prstGeom>
        </p:spPr>
      </p:pic>
      <p:pic>
        <p:nvPicPr>
          <p:cNvPr id="7" name="Picture 6" descr="BL2_1148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743201" y="2951756"/>
            <a:ext cx="1371599" cy="915393"/>
          </a:xfrm>
          <a:prstGeom prst="rect">
            <a:avLst/>
          </a:prstGeom>
        </p:spPr>
      </p:pic>
      <p:pic>
        <p:nvPicPr>
          <p:cNvPr id="8" name="Picture 7" descr="IMG_1802_3_4Adjust_DxO.jp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343401" y="4009960"/>
            <a:ext cx="1447800" cy="964505"/>
          </a:xfrm>
          <a:prstGeom prst="rect">
            <a:avLst/>
          </a:prstGeom>
        </p:spPr>
      </p:pic>
      <p:pic>
        <p:nvPicPr>
          <p:cNvPr id="9" name="Picture 8" descr="IMG_1739_40_41Adjust_DxO.jp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343400" y="2953292"/>
            <a:ext cx="1371600" cy="913858"/>
          </a:xfrm>
          <a:prstGeom prst="rect">
            <a:avLst/>
          </a:prstGeom>
        </p:spPr>
      </p:pic>
      <p:pic>
        <p:nvPicPr>
          <p:cNvPr id="10" name="Picture 9" descr="IMG_1920_1_2Adjust.jp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7467600" y="2952750"/>
            <a:ext cx="1371714" cy="914369"/>
          </a:xfrm>
          <a:prstGeom prst="rect">
            <a:avLst/>
          </a:prstGeom>
        </p:spPr>
      </p:pic>
      <p:pic>
        <p:nvPicPr>
          <p:cNvPr id="12" name="Picture 11" descr="IMG_1863_4_5Adjust_DxO.jp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5943600" y="4019550"/>
            <a:ext cx="1372048" cy="914369"/>
          </a:xfrm>
          <a:prstGeom prst="rect">
            <a:avLst/>
          </a:prstGeom>
        </p:spPr>
      </p:pic>
      <p:pic>
        <p:nvPicPr>
          <p:cNvPr id="13" name="Picture 12" descr="IMG_1866_7_8Adjust_DxO.jp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7467600" y="4044795"/>
            <a:ext cx="1305309" cy="870105"/>
          </a:xfrm>
          <a:prstGeom prst="rect">
            <a:avLst/>
          </a:prstGeom>
        </p:spPr>
      </p:pic>
      <p:pic>
        <p:nvPicPr>
          <p:cNvPr id="14" name="Picture 13" descr="BL3_0261.jpg"/>
          <p:cNvPicPr>
            <a:picLocks noChangeAspect="1"/>
          </p:cNvPicPr>
          <p:nvPr/>
        </p:nvPicPr>
        <p:blipFill>
          <a:blip r:embed="rId12" cstate="screen"/>
          <a:srcRect r="-4652"/>
          <a:stretch>
            <a:fillRect/>
          </a:stretch>
        </p:blipFill>
        <p:spPr>
          <a:xfrm>
            <a:off x="6019800" y="2952750"/>
            <a:ext cx="1226012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JK12 Science Department, Chair</a:t>
            </a:r>
          </a:p>
          <a:p>
            <a:r>
              <a:rPr lang="en-US" dirty="0" smtClean="0"/>
              <a:t>Environmental Programs Director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Shaw</a:t>
            </a:r>
            <a:endParaRPr lang="en-US" dirty="0"/>
          </a:p>
        </p:txBody>
      </p:sp>
      <p:pic>
        <p:nvPicPr>
          <p:cNvPr id="6" name="Picture 5" descr="eart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45082"/>
            <a:ext cx="3060268" cy="3060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4629150"/>
            <a:ext cx="58374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/>
                </a:solidFill>
              </a:rPr>
              <a:t>A BIG DEAL</a:t>
            </a:r>
            <a:endParaRPr lang="en-US" sz="2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3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66" y="0"/>
            <a:ext cx="662506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 rot="19943155">
            <a:off x="2774689" y="2095542"/>
            <a:ext cx="1009423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66800" y="1504950"/>
            <a:ext cx="450342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/>
          <a:srcRect t="9074" r="3713" b="14701"/>
          <a:stretch>
            <a:fillRect/>
          </a:stretch>
        </p:blipFill>
        <p:spPr bwMode="auto">
          <a:xfrm>
            <a:off x="990600" y="1504950"/>
            <a:ext cx="4495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8" y="0"/>
            <a:ext cx="8358340" cy="150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2684" y="1733550"/>
            <a:ext cx="301271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Big Picture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Why a Sustainable Building?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Initial Costs?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Costs over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Savings?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8562" cy="541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2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772400" cy="685800"/>
          </a:xfrm>
        </p:spPr>
        <p:txBody>
          <a:bodyPr/>
          <a:lstStyle/>
          <a:p>
            <a:r>
              <a:rPr kumimoji="0" lang="en-US" sz="4000" kern="1200" spc="0" dirty="0" smtClean="0">
                <a:solidFill>
                  <a:schemeClr val="tx2">
                    <a:satMod val="20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STEM Facts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742950"/>
            <a:ext cx="7772400" cy="3642720"/>
          </a:xfrm>
        </p:spPr>
        <p:txBody>
          <a:bodyPr>
            <a:noAutofit/>
          </a:bodyPr>
          <a:lstStyle/>
          <a:p>
            <a:r>
              <a:rPr lang="en-US" sz="2800" spc="-100" dirty="0" smtClean="0"/>
              <a:t>86,000 GSF building, replaces 3 existing buildings</a:t>
            </a:r>
          </a:p>
          <a:p>
            <a:pPr>
              <a:spcBef>
                <a:spcPts val="600"/>
              </a:spcBef>
            </a:pPr>
            <a:r>
              <a:rPr lang="en-US" sz="2800" spc="-100" dirty="0" smtClean="0"/>
              <a:t>Modernizes the teaching facilities for math and science; classrooms and labs joined together for application based learning. </a:t>
            </a:r>
          </a:p>
          <a:p>
            <a:pPr>
              <a:spcBef>
                <a:spcPts val="600"/>
              </a:spcBef>
            </a:pPr>
            <a:r>
              <a:rPr lang="en-US" sz="2800" spc="-100" dirty="0" smtClean="0"/>
              <a:t>Brings new significant opportunities to staff and students </a:t>
            </a:r>
          </a:p>
        </p:txBody>
      </p:sp>
      <p:pic>
        <p:nvPicPr>
          <p:cNvPr id="4" name="Picture 3" descr="IMG_1920_1_2Adjust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00506" y="3257550"/>
            <a:ext cx="2514894" cy="1676400"/>
          </a:xfrm>
          <a:prstGeom prst="rect">
            <a:avLst/>
          </a:prstGeom>
        </p:spPr>
      </p:pic>
      <p:pic>
        <p:nvPicPr>
          <p:cNvPr id="5" name="Picture 4" descr="IMG_1947_8_9Adjust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733506" y="3282962"/>
            <a:ext cx="2476192" cy="1650988"/>
          </a:xfrm>
          <a:prstGeom prst="rect">
            <a:avLst/>
          </a:prstGeom>
        </p:spPr>
      </p:pic>
      <p:pic>
        <p:nvPicPr>
          <p:cNvPr id="6" name="Picture 5" descr="IMG_1863_4_5Adjust_DxO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066342" y="3257550"/>
            <a:ext cx="2515506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Director of Maintenance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Jim Barciszewski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04950"/>
            <a:ext cx="4907280" cy="30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Q:\1400-1499\1463\1463 - CA inhouse\site photos - CA\2013-10-03 site visit\P11201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9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255</Words>
  <Application>Microsoft Office PowerPoint</Application>
  <PresentationFormat>On-screen Show (16:9)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Cambria</vt:lpstr>
      <vt:lpstr>Corbel</vt:lpstr>
      <vt:lpstr>Tahoma</vt:lpstr>
      <vt:lpstr>Wingdings</vt:lpstr>
      <vt:lpstr>Wingdings 2</vt:lpstr>
      <vt:lpstr>Wingdings 3</vt:lpstr>
      <vt:lpstr>Metro</vt:lpstr>
      <vt:lpstr>PowerPoint Presentation</vt:lpstr>
      <vt:lpstr>STEM Building</vt:lpstr>
      <vt:lpstr>Bob Shaw</vt:lpstr>
      <vt:lpstr>PowerPoint Presentation</vt:lpstr>
      <vt:lpstr>PowerPoint Presentation</vt:lpstr>
      <vt:lpstr>PowerPoint Presentation</vt:lpstr>
      <vt:lpstr>STEM Facts</vt:lpstr>
      <vt:lpstr>Jim Barciszewski</vt:lpstr>
      <vt:lpstr>PowerPoint Presentation</vt:lpstr>
      <vt:lpstr>PowerPoint Presentation</vt:lpstr>
      <vt:lpstr>System Overview</vt:lpstr>
      <vt:lpstr>Day Tank Room </vt:lpstr>
      <vt:lpstr>Water Efficiency</vt:lpstr>
      <vt:lpstr>Bob Shaw</vt:lpstr>
      <vt:lpstr>STEM Curriculum</vt:lpstr>
      <vt:lpstr>STEM Curriculum</vt:lpstr>
      <vt:lpstr>PowerPoint Presentation</vt:lpstr>
      <vt:lpstr>Water Quality Testing </vt:lpstr>
      <vt:lpstr>STEM Facility</vt:lpstr>
      <vt:lpstr>Field Trip</vt:lpstr>
      <vt:lpstr>Thank You</vt:lpstr>
    </vt:vector>
  </TitlesOfParts>
  <Company>Wm. Tao &amp; Associates,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Bruce A. Levitt</dc:creator>
  <cp:lastModifiedBy>Shaw, Robert</cp:lastModifiedBy>
  <cp:revision>95</cp:revision>
  <dcterms:created xsi:type="dcterms:W3CDTF">2015-04-17T16:35:24Z</dcterms:created>
  <dcterms:modified xsi:type="dcterms:W3CDTF">2015-06-03T20:31:50Z</dcterms:modified>
</cp:coreProperties>
</file>